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257" r:id="rId4"/>
    <p:sldId id="260" r:id="rId5"/>
    <p:sldId id="262" r:id="rId6"/>
    <p:sldId id="263" r:id="rId7"/>
    <p:sldId id="264" r:id="rId8"/>
    <p:sldId id="267" r:id="rId9"/>
    <p:sldId id="258" r:id="rId10"/>
    <p:sldId id="266" r:id="rId11"/>
    <p:sldId id="265" r:id="rId12"/>
    <p:sldId id="268" r:id="rId13"/>
    <p:sldId id="269" r:id="rId14"/>
    <p:sldId id="270" r:id="rId15"/>
    <p:sldId id="271" r:id="rId16"/>
    <p:sldId id="272" r:id="rId17"/>
    <p:sldId id="259" r:id="rId18"/>
    <p:sldId id="273" r:id="rId19"/>
  </p:sldIdLst>
  <p:sldSz cx="9144000" cy="6858000" type="screen4x3"/>
  <p:notesSz cx="6858000" cy="9144000"/>
  <p:embeddedFontLst>
    <p:embeddedFont>
      <p:font typeface="Calibri" pitchFamily="34" charset="0"/>
      <p:regular r:id="rId21"/>
      <p:bold r:id="rId22"/>
      <p:italic r:id="rId23"/>
      <p:boldItalic r:id="rId24"/>
    </p:embeddedFont>
    <p:embeddedFont>
      <p:font typeface="Franklin Gothic Heavy"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86" autoAdjust="0"/>
  </p:normalViewPr>
  <p:slideViewPr>
    <p:cSldViewPr>
      <p:cViewPr varScale="1">
        <p:scale>
          <a:sx n="47" d="100"/>
          <a:sy n="47" d="100"/>
        </p:scale>
        <p:origin x="-20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83066-4E02-484F-B33A-E2DA7B2A2FCB}" type="datetimeFigureOut">
              <a:rPr lang="en-US" smtClean="0"/>
              <a:t>9/2/2013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A4F04-76C3-48AD-BED9-001C97DFAF44}" type="slidenum">
              <a:rPr lang="en-US" smtClean="0"/>
              <a:t>‹#›</a:t>
            </a:fld>
            <a:endParaRPr lang="en-US"/>
          </a:p>
        </p:txBody>
      </p:sp>
    </p:spTree>
    <p:extLst>
      <p:ext uri="{BB962C8B-B14F-4D97-AF65-F5344CB8AC3E}">
        <p14:creationId xmlns:p14="http://schemas.microsoft.com/office/powerpoint/2010/main" val="271514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1</a:t>
            </a:fld>
            <a:endParaRPr lang="en-US"/>
          </a:p>
        </p:txBody>
      </p:sp>
    </p:spTree>
    <p:extLst>
      <p:ext uri="{BB962C8B-B14F-4D97-AF65-F5344CB8AC3E}">
        <p14:creationId xmlns:p14="http://schemas.microsoft.com/office/powerpoint/2010/main" val="107275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16</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2</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3</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4</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5</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6</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smtClean="0"/>
              <a:t>8</a:t>
            </a:fld>
            <a:endParaRPr lang="en-US"/>
          </a:p>
        </p:txBody>
      </p:sp>
    </p:spTree>
    <p:extLst>
      <p:ext uri="{BB962C8B-B14F-4D97-AF65-F5344CB8AC3E}">
        <p14:creationId xmlns:p14="http://schemas.microsoft.com/office/powerpoint/2010/main" val="273558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A4F04-76C3-48AD-BED9-001C97DFAF44}"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35588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26" t="3944" r="5185" b="10423"/>
          <a:stretch/>
        </p:blipFill>
        <p:spPr>
          <a:xfrm>
            <a:off x="0" y="-228600"/>
            <a:ext cx="9220200" cy="7086600"/>
          </a:xfrm>
          <a:prstGeom prst="rect">
            <a:avLst/>
          </a:prstGeom>
        </p:spPr>
      </p:pic>
      <p:sp>
        <p:nvSpPr>
          <p:cNvPr id="2" name="Title 1"/>
          <p:cNvSpPr>
            <a:spLocks noGrp="1"/>
          </p:cNvSpPr>
          <p:nvPr>
            <p:ph type="ctrTitle"/>
          </p:nvPr>
        </p:nvSpPr>
        <p:spPr>
          <a:xfrm>
            <a:off x="685800" y="2492375"/>
            <a:ext cx="7772400" cy="1470025"/>
          </a:xfrm>
        </p:spPr>
        <p:txBody>
          <a:bodyPr/>
          <a:lstStyle>
            <a:lvl1pPr>
              <a:defRPr>
                <a:latin typeface="Franklin Gothic Heavy"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25B11-53A0-4E7A-AD08-ADBC2D11CB26}"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F235FB37-7DCE-4A3F-84E8-2AF428184EFC}" type="slidenum">
              <a:rPr lang="en-US" smtClean="0"/>
              <a:pPr/>
              <a:t>‹#›</a:t>
            </a:fld>
            <a:endParaRPr lang="en-US"/>
          </a:p>
        </p:txBody>
      </p:sp>
    </p:spTree>
    <p:extLst>
      <p:ext uri="{BB962C8B-B14F-4D97-AF65-F5344CB8AC3E}">
        <p14:creationId xmlns:p14="http://schemas.microsoft.com/office/powerpoint/2010/main" val="26659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5B11-53A0-4E7A-AD08-ADBC2D11CB26}"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1526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5B11-53A0-4E7A-AD08-ADBC2D11CB26}"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348382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26" t="3944" r="5185" b="10423"/>
          <a:stretch/>
        </p:blipFill>
        <p:spPr>
          <a:xfrm>
            <a:off x="0" y="-228600"/>
            <a:ext cx="9220200" cy="7086600"/>
          </a:xfrm>
          <a:prstGeom prst="rect">
            <a:avLst/>
          </a:prstGeom>
        </p:spPr>
      </p:pic>
      <p:sp>
        <p:nvSpPr>
          <p:cNvPr id="2" name="Title 1"/>
          <p:cNvSpPr>
            <a:spLocks noGrp="1"/>
          </p:cNvSpPr>
          <p:nvPr>
            <p:ph type="ctrTitle"/>
          </p:nvPr>
        </p:nvSpPr>
        <p:spPr>
          <a:xfrm>
            <a:off x="685800" y="2492375"/>
            <a:ext cx="7772400" cy="1470025"/>
          </a:xfrm>
        </p:spPr>
        <p:txBody>
          <a:bodyPr/>
          <a:lstStyle>
            <a:lvl1pPr>
              <a:defRPr>
                <a:latin typeface="Franklin Gothic Heavy"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F235FB37-7DCE-4A3F-84E8-2AF428184EFC}" type="slidenum">
              <a:rPr lang="en-US"/>
              <a:pPr/>
              <a:t>‹#›</a:t>
            </a:fld>
            <a:endParaRPr lang="en-US"/>
          </a:p>
        </p:txBody>
      </p:sp>
    </p:spTree>
    <p:extLst>
      <p:ext uri="{BB962C8B-B14F-4D97-AF65-F5344CB8AC3E}">
        <p14:creationId xmlns:p14="http://schemas.microsoft.com/office/powerpoint/2010/main" val="158430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2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858" t="6588" r="5196" b="7027"/>
          <a:stretch/>
        </p:blipFill>
        <p:spPr>
          <a:xfrm rot="10800000">
            <a:off x="-3" y="76198"/>
            <a:ext cx="9180487" cy="6324601"/>
          </a:xfrm>
          <a:prstGeom prst="rect">
            <a:avLst/>
          </a:prstGeom>
        </p:spPr>
      </p:pic>
      <p:sp>
        <p:nvSpPr>
          <p:cNvPr id="2" name="Title 1"/>
          <p:cNvSpPr>
            <a:spLocks noGrp="1"/>
          </p:cNvSpPr>
          <p:nvPr>
            <p:ph type="title"/>
          </p:nvPr>
        </p:nvSpPr>
        <p:spPr>
          <a:xfrm>
            <a:off x="722313" y="4724400"/>
            <a:ext cx="7772400" cy="1044575"/>
          </a:xfrm>
        </p:spPr>
        <p:txBody>
          <a:bodyPr anchor="t"/>
          <a:lstStyle>
            <a:lvl1pPr algn="l">
              <a:defRPr sz="4000" b="1" cap="all">
                <a:latin typeface="Adobe Gothic Std B" pitchFamily="34" charset="-128"/>
                <a:ea typeface="Adobe Gothic Std B"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73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70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161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423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5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5B11-53A0-4E7A-AD08-ADBC2D11CB26}"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386049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565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765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03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858" t="6588" r="5196" b="7027"/>
          <a:stretch/>
        </p:blipFill>
        <p:spPr>
          <a:xfrm rot="10800000">
            <a:off x="-3" y="76198"/>
            <a:ext cx="9180487" cy="6324601"/>
          </a:xfrm>
          <a:prstGeom prst="rect">
            <a:avLst/>
          </a:prstGeom>
        </p:spPr>
      </p:pic>
      <p:sp>
        <p:nvSpPr>
          <p:cNvPr id="2" name="Title 1"/>
          <p:cNvSpPr>
            <a:spLocks noGrp="1"/>
          </p:cNvSpPr>
          <p:nvPr>
            <p:ph type="title"/>
          </p:nvPr>
        </p:nvSpPr>
        <p:spPr>
          <a:xfrm>
            <a:off x="722313" y="4724400"/>
            <a:ext cx="7772400" cy="1044575"/>
          </a:xfrm>
        </p:spPr>
        <p:txBody>
          <a:bodyPr anchor="t"/>
          <a:lstStyle>
            <a:lvl1pPr algn="l">
              <a:defRPr sz="4000" b="1" cap="all">
                <a:latin typeface="Adobe Gothic Std B" pitchFamily="34" charset="-128"/>
                <a:ea typeface="Adobe Gothic Std B" pitchFamily="34"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25B11-53A0-4E7A-AD08-ADBC2D11CB26}"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35062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25B11-53A0-4E7A-AD08-ADBC2D11CB26}"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3986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25B11-53A0-4E7A-AD08-ADBC2D11CB26}" type="datetimeFigureOut">
              <a:rPr lang="en-US" smtClean="0"/>
              <a:t>9/2/2013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26934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25B11-53A0-4E7A-AD08-ADBC2D11CB26}" type="datetimeFigureOut">
              <a:rPr lang="en-US" smtClean="0"/>
              <a:t>9/2/2013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12043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25B11-53A0-4E7A-AD08-ADBC2D11CB26}" type="datetimeFigureOut">
              <a:rPr lang="en-US" smtClean="0"/>
              <a:t>9/2/2013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278341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25B11-53A0-4E7A-AD08-ADBC2D11CB26}"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36262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25B11-53A0-4E7A-AD08-ADBC2D11CB26}"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5FB37-7DCE-4A3F-84E8-2AF428184EFC}" type="slidenum">
              <a:rPr lang="en-US" smtClean="0"/>
              <a:t>‹#›</a:t>
            </a:fld>
            <a:endParaRPr lang="en-US"/>
          </a:p>
        </p:txBody>
      </p:sp>
    </p:spTree>
    <p:extLst>
      <p:ext uri="{BB962C8B-B14F-4D97-AF65-F5344CB8AC3E}">
        <p14:creationId xmlns:p14="http://schemas.microsoft.com/office/powerpoint/2010/main" val="202983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4511" t="5826" r="5264" b="6796"/>
          <a:stretch/>
        </p:blipFill>
        <p:spPr>
          <a:xfrm>
            <a:off x="0" y="0"/>
            <a:ext cx="9144000" cy="6858000"/>
          </a:xfrm>
          <a:prstGeom prst="rect">
            <a:avLst/>
          </a:prstGeom>
        </p:spPr>
      </p:pic>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2133600"/>
            <a:ext cx="81534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25B11-53A0-4E7A-AD08-ADBC2D11CB26}" type="datetimeFigureOut">
              <a:rPr lang="en-US" smtClean="0"/>
              <a:t>9/2/2013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5FB37-7DCE-4A3F-84E8-2AF428184EFC}" type="slidenum">
              <a:rPr lang="en-US" smtClean="0"/>
              <a:t>‹#›</a:t>
            </a:fld>
            <a:endParaRPr lang="en-US"/>
          </a:p>
        </p:txBody>
      </p:sp>
    </p:spTree>
    <p:extLst>
      <p:ext uri="{BB962C8B-B14F-4D97-AF65-F5344CB8AC3E}">
        <p14:creationId xmlns:p14="http://schemas.microsoft.com/office/powerpoint/2010/main" val="8078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dobe Fan Heiti Std B" pitchFamily="34" charset="-128"/>
          <a:ea typeface="Adobe Fan Heiti Std B" pitchFamily="34"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4511" t="5826" r="5264" b="6796"/>
          <a:stretch/>
        </p:blipFill>
        <p:spPr>
          <a:xfrm>
            <a:off x="0" y="0"/>
            <a:ext cx="9144000" cy="6858000"/>
          </a:xfrm>
          <a:prstGeom prst="rect">
            <a:avLst/>
          </a:prstGeom>
        </p:spPr>
      </p:pic>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2133600"/>
            <a:ext cx="81534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25B11-53A0-4E7A-AD08-ADBC2D11CB26}" type="datetimeFigureOut">
              <a:rPr lang="en-US">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5FB37-7DCE-4A3F-84E8-2AF428184E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94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dobe Fan Heiti Std B" pitchFamily="34" charset="-128"/>
          <a:ea typeface="Adobe Fan Heiti Std B" pitchFamily="34"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w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905000"/>
          </a:xfrm>
          <a:ln>
            <a:noFill/>
          </a:ln>
        </p:spPr>
        <p:txBody>
          <a:bodyPr>
            <a:prstTxWarp prst="textTriangle">
              <a:avLst/>
            </a:prstTxWarp>
            <a:normAutofit/>
          </a:bodyPr>
          <a:lstStyle/>
          <a:p>
            <a:r>
              <a:rPr lang="en-US" sz="7200" dirty="0" smtClean="0">
                <a:ln>
                  <a:solidFill>
                    <a:schemeClr val="bg2">
                      <a:lumMod val="25000"/>
                    </a:schemeClr>
                  </a:solidFill>
                </a:ln>
                <a:solidFill>
                  <a:srgbClr val="FF0000"/>
                </a:solidFill>
                <a:effectLst>
                  <a:outerShdw blurRad="38100" dist="38100" dir="2700000" algn="tl">
                    <a:srgbClr val="000000">
                      <a:alpha val="43137"/>
                    </a:srgbClr>
                  </a:outerShdw>
                </a:effectLst>
              </a:rPr>
              <a:t>BACK To SCHOOL</a:t>
            </a:r>
            <a:endParaRPr lang="en-US" sz="7200" dirty="0">
              <a:ln>
                <a:solidFill>
                  <a:schemeClr val="bg2">
                    <a:lumMod val="25000"/>
                  </a:schemeClr>
                </a:solidFill>
              </a:ln>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rgbClr val="FF0000"/>
                </a:solidFill>
              </a:rPr>
              <a:t>What You Should Bring To School!</a:t>
            </a:r>
            <a:endParaRPr lang="en-US" dirty="0">
              <a:solidFill>
                <a:srgbClr val="FF0000"/>
              </a:solidFill>
            </a:endParaRPr>
          </a:p>
        </p:txBody>
      </p:sp>
      <p:pic>
        <p:nvPicPr>
          <p:cNvPr id="1027" name="Picture 3" descr="C:\Users\Steven\AppData\Local\Microsoft\Windows\Temporary Internet Files\Content.IE5\YQYIGXWY\MC9002327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810" y="838200"/>
            <a:ext cx="2604380" cy="137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93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2</a:t>
            </a:r>
            <a:r>
              <a:rPr lang="en-US" dirty="0" smtClean="0">
                <a:solidFill>
                  <a:srgbClr val="C00000"/>
                </a:solidFill>
              </a:rPr>
              <a:t>)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VIRTUE</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685800" y="2133600"/>
            <a:ext cx="8001000" cy="4267200"/>
          </a:xfrm>
        </p:spPr>
        <p:txBody>
          <a:bodyPr>
            <a:normAutofit lnSpcReduction="10000"/>
          </a:bodyPr>
          <a:lstStyle/>
          <a:p>
            <a:pPr marL="0" indent="0">
              <a:buNone/>
            </a:pPr>
            <a:r>
              <a:rPr lang="en-US" sz="3600" dirty="0" smtClean="0"/>
              <a:t>“Finally, brethren, whatever things are true, whatever things are noble, whatever things are just, whatever things are pure, whatever things are lovely, whatever things are of good report, </a:t>
            </a:r>
            <a:r>
              <a:rPr lang="en-US" sz="3600" b="1" dirty="0" smtClean="0">
                <a:solidFill>
                  <a:srgbClr val="C00000"/>
                </a:solidFill>
              </a:rPr>
              <a:t>if there is any virtue </a:t>
            </a:r>
            <a:r>
              <a:rPr lang="en-US" sz="3600" dirty="0" smtClean="0"/>
              <a:t>and if there is anything praiseworthy—</a:t>
            </a:r>
            <a:r>
              <a:rPr lang="en-US" sz="3600" b="1" dirty="0" smtClean="0">
                <a:solidFill>
                  <a:srgbClr val="C00000"/>
                </a:solidFill>
              </a:rPr>
              <a:t>meditate on these things</a:t>
            </a:r>
            <a:r>
              <a:rPr lang="en-US" sz="3600" dirty="0" smtClean="0"/>
              <a:t>” (Phil. 4:8)</a:t>
            </a:r>
          </a:p>
        </p:txBody>
      </p:sp>
    </p:spTree>
    <p:extLst>
      <p:ext uri="{BB962C8B-B14F-4D97-AF65-F5344CB8AC3E}">
        <p14:creationId xmlns:p14="http://schemas.microsoft.com/office/powerpoint/2010/main" val="227113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2</a:t>
            </a:r>
            <a:r>
              <a:rPr lang="en-US" dirty="0" smtClean="0">
                <a:solidFill>
                  <a:srgbClr val="C00000"/>
                </a:solidFill>
              </a:rPr>
              <a:t>)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VIRTUE</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685800" y="2133600"/>
            <a:ext cx="8001000" cy="4267200"/>
          </a:xfrm>
        </p:spPr>
        <p:txBody>
          <a:bodyPr>
            <a:normAutofit/>
          </a:bodyPr>
          <a:lstStyle/>
          <a:p>
            <a:pPr marL="0" indent="0">
              <a:buNone/>
            </a:pPr>
            <a:r>
              <a:rPr lang="en-US" sz="3600" dirty="0" smtClean="0"/>
              <a:t>“as His divine power has given to us all things that pertain to life and godliness, through the knowledge of Him who called us by glory and </a:t>
            </a:r>
            <a:r>
              <a:rPr lang="en-US" sz="3600" b="1" dirty="0" smtClean="0">
                <a:solidFill>
                  <a:srgbClr val="C00000"/>
                </a:solidFill>
              </a:rPr>
              <a:t>virtue</a:t>
            </a:r>
            <a:r>
              <a:rPr lang="en-US" sz="3600" dirty="0" smtClean="0"/>
              <a:t>” (2 Pet. 1:3).</a:t>
            </a:r>
          </a:p>
        </p:txBody>
      </p:sp>
    </p:spTree>
    <p:extLst>
      <p:ext uri="{BB962C8B-B14F-4D97-AF65-F5344CB8AC3E}">
        <p14:creationId xmlns:p14="http://schemas.microsoft.com/office/powerpoint/2010/main" val="27409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340478" cy="6883503"/>
          </a:xfrm>
          <a:prstGeom prst="rect">
            <a:avLst/>
          </a:prstGeom>
        </p:spPr>
      </p:pic>
      <p:sp>
        <p:nvSpPr>
          <p:cNvPr id="10" name="TextBox 9"/>
          <p:cNvSpPr txBox="1"/>
          <p:nvPr/>
        </p:nvSpPr>
        <p:spPr>
          <a:xfrm>
            <a:off x="4800600" y="76200"/>
            <a:ext cx="3962400" cy="2246769"/>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smtClean="0">
                <a:solidFill>
                  <a:srgbClr val="C00000"/>
                </a:solidFill>
              </a:rPr>
              <a:t>Virtue In Courage</a:t>
            </a:r>
          </a:p>
          <a:p>
            <a:pPr marL="285750" indent="-285750">
              <a:buFont typeface="Arial" pitchFamily="34" charset="0"/>
              <a:buChar char="•"/>
            </a:pPr>
            <a:r>
              <a:rPr lang="en-US" sz="2000" b="1" dirty="0" smtClean="0"/>
              <a:t>Joshua (Josh. 1:1-9)</a:t>
            </a:r>
          </a:p>
          <a:p>
            <a:pPr marL="285750" indent="-285750">
              <a:buFont typeface="Arial" pitchFamily="34" charset="0"/>
              <a:buChar char="•"/>
            </a:pPr>
            <a:r>
              <a:rPr lang="en-US" sz="2000" b="1" dirty="0" smtClean="0"/>
              <a:t>David (1 Sam. 17:32-50)</a:t>
            </a:r>
          </a:p>
          <a:p>
            <a:pPr marL="285750" indent="-285750">
              <a:buFont typeface="Arial" pitchFamily="34" charset="0"/>
              <a:buChar char="•"/>
            </a:pPr>
            <a:endParaRPr lang="en-US" sz="2000" b="1" dirty="0"/>
          </a:p>
          <a:p>
            <a:pPr marL="285750" indent="-285750">
              <a:buFont typeface="Arial" pitchFamily="34" charset="0"/>
              <a:buChar char="•"/>
            </a:pPr>
            <a:endParaRPr lang="en-US" sz="2000" b="1" dirty="0" smtClean="0"/>
          </a:p>
          <a:p>
            <a:pPr marL="285750" indent="-285750">
              <a:buFont typeface="Arial" pitchFamily="34" charset="0"/>
              <a:buChar char="•"/>
            </a:pPr>
            <a:endParaRPr lang="en-US" sz="2000" b="1" dirty="0"/>
          </a:p>
          <a:p>
            <a:pPr marL="285750" indent="-285750">
              <a:buFont typeface="Arial" pitchFamily="34" charset="0"/>
              <a:buChar char="•"/>
            </a:pPr>
            <a:endParaRPr lang="en-US" sz="2000" b="1" dirty="0" smtClean="0"/>
          </a:p>
        </p:txBody>
      </p:sp>
    </p:spTree>
    <p:extLst>
      <p:ext uri="{BB962C8B-B14F-4D97-AF65-F5344CB8AC3E}">
        <p14:creationId xmlns:p14="http://schemas.microsoft.com/office/powerpoint/2010/main" val="3242216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340478" cy="6883503"/>
          </a:xfrm>
          <a:prstGeom prst="rect">
            <a:avLst/>
          </a:prstGeom>
        </p:spPr>
      </p:pic>
      <p:sp>
        <p:nvSpPr>
          <p:cNvPr id="10" name="TextBox 9"/>
          <p:cNvSpPr txBox="1"/>
          <p:nvPr/>
        </p:nvSpPr>
        <p:spPr>
          <a:xfrm>
            <a:off x="4800600" y="76200"/>
            <a:ext cx="3962400" cy="2246769"/>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solidFill>
                  <a:srgbClr val="C00000"/>
                </a:solidFill>
              </a:rPr>
              <a:t>Virtue In Courage</a:t>
            </a:r>
          </a:p>
          <a:p>
            <a:pPr marL="285750" indent="-285750">
              <a:buFont typeface="Arial" pitchFamily="34" charset="0"/>
              <a:buChar char="•"/>
            </a:pPr>
            <a:r>
              <a:rPr lang="en-US" sz="2000" b="1" dirty="0">
                <a:solidFill>
                  <a:prstClr val="black"/>
                </a:solidFill>
              </a:rPr>
              <a:t>Joshua (Josh. 1:1-9)</a:t>
            </a:r>
          </a:p>
          <a:p>
            <a:pPr marL="285750" indent="-285750">
              <a:buFont typeface="Arial" pitchFamily="34" charset="0"/>
              <a:buChar char="•"/>
            </a:pPr>
            <a:r>
              <a:rPr lang="en-US" sz="2000" b="1" dirty="0">
                <a:solidFill>
                  <a:prstClr val="black"/>
                </a:solidFill>
              </a:rPr>
              <a:t>David (1 Sam. 17:32-50)</a:t>
            </a:r>
          </a:p>
          <a:p>
            <a:pPr marL="285750" indent="-285750">
              <a:buFont typeface="Arial" pitchFamily="34" charset="0"/>
              <a:buChar char="•"/>
            </a:pPr>
            <a:r>
              <a:rPr lang="en-US" sz="2000" b="1" dirty="0">
                <a:solidFill>
                  <a:prstClr val="black"/>
                </a:solidFill>
              </a:rPr>
              <a:t>Esther (Esth. 4:16)</a:t>
            </a:r>
          </a:p>
          <a:p>
            <a:pPr marL="285750" indent="-285750">
              <a:buFont typeface="Arial" pitchFamily="34" charset="0"/>
              <a:buChar char="•"/>
            </a:pPr>
            <a:r>
              <a:rPr lang="en-US" sz="2000" b="1" dirty="0">
                <a:solidFill>
                  <a:prstClr val="black"/>
                </a:solidFill>
              </a:rPr>
              <a:t>Daniel (Dan. 1:8)</a:t>
            </a:r>
          </a:p>
          <a:p>
            <a:pPr marL="285750" indent="-285750">
              <a:buFont typeface="Arial" pitchFamily="34" charset="0"/>
              <a:buChar char="•"/>
            </a:pPr>
            <a:r>
              <a:rPr lang="en-US" sz="2000" b="1" dirty="0">
                <a:solidFill>
                  <a:prstClr val="black"/>
                </a:solidFill>
              </a:rPr>
              <a:t>Apostles (Acts 5:29)</a:t>
            </a:r>
          </a:p>
          <a:p>
            <a:pPr marL="285750" indent="-285750">
              <a:buFont typeface="Arial" pitchFamily="34" charset="0"/>
              <a:buChar char="•"/>
            </a:pPr>
            <a:r>
              <a:rPr lang="en-US" sz="2000" b="1" dirty="0">
                <a:solidFill>
                  <a:prstClr val="black"/>
                </a:solidFill>
              </a:rPr>
              <a:t>Jesus (Matt. 4:1ff; Heb. 12:2, 3)</a:t>
            </a:r>
          </a:p>
        </p:txBody>
      </p:sp>
    </p:spTree>
    <p:extLst>
      <p:ext uri="{BB962C8B-B14F-4D97-AF65-F5344CB8AC3E}">
        <p14:creationId xmlns:p14="http://schemas.microsoft.com/office/powerpoint/2010/main" val="1162418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10" name="TextBox 9"/>
          <p:cNvSpPr txBox="1"/>
          <p:nvPr/>
        </p:nvSpPr>
        <p:spPr>
          <a:xfrm>
            <a:off x="4495800" y="0"/>
            <a:ext cx="4648200" cy="55092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smtClean="0">
                <a:solidFill>
                  <a:prstClr val="black"/>
                </a:solidFill>
              </a:rPr>
              <a:t>“</a:t>
            </a:r>
            <a:r>
              <a:rPr lang="en-US" sz="4400" b="1" dirty="0" smtClean="0">
                <a:solidFill>
                  <a:srgbClr val="C00000"/>
                </a:solidFill>
              </a:rPr>
              <a:t>Flee </a:t>
            </a:r>
            <a:r>
              <a:rPr lang="en-US" sz="4400" b="1" dirty="0">
                <a:solidFill>
                  <a:srgbClr val="C00000"/>
                </a:solidFill>
              </a:rPr>
              <a:t>also youthful lusts;</a:t>
            </a:r>
            <a:r>
              <a:rPr lang="en-US" sz="4400" b="1" dirty="0">
                <a:solidFill>
                  <a:prstClr val="black"/>
                </a:solidFill>
              </a:rPr>
              <a:t> but </a:t>
            </a:r>
            <a:r>
              <a:rPr lang="en-US" sz="4400" b="1" dirty="0">
                <a:solidFill>
                  <a:srgbClr val="008000"/>
                </a:solidFill>
              </a:rPr>
              <a:t>pursue righteousness, faith, love, peace </a:t>
            </a:r>
            <a:r>
              <a:rPr lang="en-US" sz="4400" b="1" dirty="0">
                <a:solidFill>
                  <a:schemeClr val="accent4">
                    <a:lumMod val="50000"/>
                  </a:schemeClr>
                </a:solidFill>
              </a:rPr>
              <a:t>with those who call on the Lord out of a pure </a:t>
            </a:r>
            <a:r>
              <a:rPr lang="en-US" sz="4400" b="1" spc="-150" dirty="0" smtClean="0">
                <a:solidFill>
                  <a:schemeClr val="accent4">
                    <a:lumMod val="50000"/>
                  </a:schemeClr>
                </a:solidFill>
              </a:rPr>
              <a:t>heart</a:t>
            </a:r>
            <a:r>
              <a:rPr lang="en-US" sz="4400" b="1" spc="-150" dirty="0" smtClean="0">
                <a:solidFill>
                  <a:prstClr val="black"/>
                </a:solidFill>
              </a:rPr>
              <a:t>” (2 Tim. 2:22)</a:t>
            </a:r>
            <a:endParaRPr lang="en-US" sz="4400" b="1" spc="-150" dirty="0">
              <a:solidFill>
                <a:prstClr val="black"/>
              </a:solidFill>
            </a:endParaRPr>
          </a:p>
        </p:txBody>
      </p:sp>
      <p:sp>
        <p:nvSpPr>
          <p:cNvPr id="2" name="TextBox 1"/>
          <p:cNvSpPr txBox="1"/>
          <p:nvPr/>
        </p:nvSpPr>
        <p:spPr>
          <a:xfrm>
            <a:off x="4495800" y="5581471"/>
            <a:ext cx="4648200"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600" b="1" dirty="0"/>
              <a:t>d</a:t>
            </a:r>
            <a:r>
              <a:rPr lang="en-US" sz="2600" b="1" dirty="0" smtClean="0"/>
              <a:t>rugs, dancing, drinking, fornication, cheating, foolish talk, course jesting, etc.</a:t>
            </a:r>
            <a:endParaRPr lang="en-US" sz="2600" b="1" dirty="0"/>
          </a:p>
        </p:txBody>
      </p:sp>
      <p:sp>
        <p:nvSpPr>
          <p:cNvPr id="3" name="TextBox 2"/>
          <p:cNvSpPr txBox="1"/>
          <p:nvPr/>
        </p:nvSpPr>
        <p:spPr>
          <a:xfrm>
            <a:off x="228600" y="857071"/>
            <a:ext cx="41148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7200" spc="600" dirty="0" smtClean="0">
                <a:latin typeface="Franklin Gothic Heavy" pitchFamily="34" charset="0"/>
              </a:rPr>
              <a:t>VIRTUE</a:t>
            </a:r>
            <a:endParaRPr lang="en-US" sz="7200" spc="600" dirty="0">
              <a:latin typeface="Franklin Gothic Heavy" pitchFamily="34" charset="0"/>
            </a:endParaRPr>
          </a:p>
        </p:txBody>
      </p:sp>
      <p:sp>
        <p:nvSpPr>
          <p:cNvPr id="4" name="TextBox 3"/>
          <p:cNvSpPr txBox="1"/>
          <p:nvPr/>
        </p:nvSpPr>
        <p:spPr>
          <a:xfrm>
            <a:off x="381000" y="3048000"/>
            <a:ext cx="3810000" cy="584775"/>
          </a:xfrm>
          <a:prstGeom prst="rect">
            <a:avLst/>
          </a:prstGeom>
          <a:noFill/>
        </p:spPr>
        <p:txBody>
          <a:bodyPr wrap="square" rtlCol="0">
            <a:spAutoFit/>
          </a:bodyPr>
          <a:lstStyle/>
          <a:p>
            <a:pPr algn="ctr"/>
            <a:r>
              <a:rPr lang="en-US" sz="3200" b="1" dirty="0" smtClean="0"/>
              <a:t>Joseph</a:t>
            </a:r>
            <a:r>
              <a:rPr lang="en-US" sz="3200" dirty="0" smtClean="0"/>
              <a:t> </a:t>
            </a:r>
            <a:r>
              <a:rPr lang="en-US" sz="3200" spc="-150" dirty="0" smtClean="0"/>
              <a:t>(Gen. 39:7-12)</a:t>
            </a:r>
            <a:endParaRPr lang="en-US" sz="3200" spc="-150" dirty="0"/>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t="77822" r="51868" b="-2"/>
          <a:stretch/>
        </p:blipFill>
        <p:spPr>
          <a:xfrm>
            <a:off x="0" y="5509201"/>
            <a:ext cx="4495800" cy="1526702"/>
          </a:xfrm>
          <a:prstGeom prst="rect">
            <a:avLst/>
          </a:prstGeom>
        </p:spPr>
      </p:pic>
      <p:pic>
        <p:nvPicPr>
          <p:cNvPr id="6146" name="Picture 2" descr="C:\Users\Steven\AppData\Local\Microsoft\Windows\Temporary Internet Files\Content.IE5\BHC7WFC3\MC9000979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718" y="4995062"/>
            <a:ext cx="1207922" cy="178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90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Franklin Gothic Heavy" pitchFamily="34" charset="0"/>
              </a:rPr>
              <a:t>Concepts of Virtue</a:t>
            </a:r>
            <a:endParaRPr lang="en-US" dirty="0">
              <a:solidFill>
                <a:srgbClr val="C00000"/>
              </a:solidFill>
              <a:latin typeface="Franklin Gothic Heavy" pitchFamily="34" charset="0"/>
            </a:endParaRPr>
          </a:p>
        </p:txBody>
      </p:sp>
      <p:sp>
        <p:nvSpPr>
          <p:cNvPr id="3" name="Content Placeholder 2"/>
          <p:cNvSpPr>
            <a:spLocks noGrp="1"/>
          </p:cNvSpPr>
          <p:nvPr>
            <p:ph idx="1"/>
          </p:nvPr>
        </p:nvSpPr>
        <p:spPr>
          <a:xfrm>
            <a:off x="533400" y="2133600"/>
            <a:ext cx="8153400" cy="4191000"/>
          </a:xfrm>
        </p:spPr>
        <p:txBody>
          <a:bodyPr>
            <a:normAutofit fontScale="92500" lnSpcReduction="10000"/>
          </a:bodyPr>
          <a:lstStyle/>
          <a:p>
            <a:r>
              <a:rPr lang="en-US" b="1" dirty="0" smtClean="0">
                <a:solidFill>
                  <a:schemeClr val="bg2"/>
                </a:solidFill>
              </a:rPr>
              <a:t>“For we have spent enough of our past lifetime in doing the will of the Gentiles—when we walked in lewdness, lusts, drunkenness, revelries, drinking parties, and abominable idolatries” (1 Pet. 4:3)</a:t>
            </a:r>
          </a:p>
          <a:p>
            <a:r>
              <a:rPr lang="en-US" b="1" dirty="0" smtClean="0">
                <a:solidFill>
                  <a:schemeClr val="bg2"/>
                </a:solidFill>
              </a:rPr>
              <a:t>“You shall not follow a crowd to do evil…” (Ex. 23:2)</a:t>
            </a:r>
          </a:p>
          <a:p>
            <a:r>
              <a:rPr lang="en-US" b="1" dirty="0" smtClean="0">
                <a:solidFill>
                  <a:schemeClr val="bg2"/>
                </a:solidFill>
              </a:rPr>
              <a:t>“Watch, stand fast in the faith, be brave, be strong” (1 Cor. 16:13)</a:t>
            </a:r>
          </a:p>
        </p:txBody>
      </p:sp>
    </p:spTree>
    <p:extLst>
      <p:ext uri="{BB962C8B-B14F-4D97-AF65-F5344CB8AC3E}">
        <p14:creationId xmlns:p14="http://schemas.microsoft.com/office/powerpoint/2010/main" val="4108321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3</a:t>
            </a:r>
            <a:r>
              <a:rPr lang="en-US" dirty="0" smtClean="0">
                <a:solidFill>
                  <a:srgbClr val="C00000"/>
                </a:solidFill>
              </a:rPr>
              <a:t>)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GOOD NAME</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p:txBody>
          <a:bodyPr>
            <a:normAutofit lnSpcReduction="10000"/>
          </a:bodyPr>
          <a:lstStyle/>
          <a:p>
            <a:r>
              <a:rPr lang="en-US" b="1" dirty="0" smtClean="0"/>
              <a:t>Proverbs 22:1, “A good name is to be chosen rather than great riches, Loving favor rather than silver and gold”</a:t>
            </a:r>
          </a:p>
          <a:p>
            <a:pPr lvl="1"/>
            <a:r>
              <a:rPr lang="en-US" dirty="0" smtClean="0"/>
              <a:t>“Is rather to be chosen than great riches Because character will support a man in many circumstances; and there are many rich men that have no name: but the word of the man of character will go farther than all their riches” (Adam Clarke)</a:t>
            </a:r>
          </a:p>
        </p:txBody>
      </p:sp>
    </p:spTree>
    <p:extLst>
      <p:ext uri="{BB962C8B-B14F-4D97-AF65-F5344CB8AC3E}">
        <p14:creationId xmlns:p14="http://schemas.microsoft.com/office/powerpoint/2010/main" val="2429774400"/>
      </p:ext>
    </p:extLst>
  </p:cSld>
  <p:clrMapOvr>
    <a:masterClrMapping/>
  </p:clrMapOvr>
  <mc:AlternateContent xmlns:mc="http://schemas.openxmlformats.org/markup-compatibility/2006" xmlns:p14="http://schemas.microsoft.com/office/powerpoint/2010/main">
    <mc:Choice Requires="p14">
      <p:transition spd="slow" p14:dur="20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Adobe Gothic Std B" pitchFamily="34" charset="-128"/>
                <a:ea typeface="Adobe Gothic Std B" pitchFamily="34" charset="-128"/>
              </a:rPr>
              <a:t>BACK TO SCHOOL</a:t>
            </a:r>
            <a:endParaRPr lang="en-US" sz="5400" dirty="0">
              <a:solidFill>
                <a:srgbClr val="C00000"/>
              </a:solidFill>
              <a:latin typeface="Adobe Gothic Std B" pitchFamily="34" charset="-128"/>
              <a:ea typeface="Adobe Gothic Std B" pitchFamily="34" charset="-128"/>
            </a:endParaRPr>
          </a:p>
        </p:txBody>
      </p:sp>
      <p:sp>
        <p:nvSpPr>
          <p:cNvPr id="3" name="Content Placeholder 2"/>
          <p:cNvSpPr>
            <a:spLocks noGrp="1"/>
          </p:cNvSpPr>
          <p:nvPr>
            <p:ph idx="1"/>
          </p:nvPr>
        </p:nvSpPr>
        <p:spPr/>
        <p:txBody>
          <a:bodyPr/>
          <a:lstStyle/>
          <a:p>
            <a:r>
              <a:rPr lang="en-US" dirty="0" smtClean="0">
                <a:latin typeface="Franklin Gothic Heavy" pitchFamily="34" charset="0"/>
              </a:rPr>
              <a:t>TAKE</a:t>
            </a:r>
          </a:p>
          <a:p>
            <a:pPr lvl="1"/>
            <a:r>
              <a:rPr lang="en-US" dirty="0" smtClean="0">
                <a:latin typeface="Franklin Gothic Heavy" pitchFamily="34" charset="0"/>
              </a:rPr>
              <a:t>Your Faith</a:t>
            </a:r>
          </a:p>
          <a:p>
            <a:pPr lvl="1"/>
            <a:r>
              <a:rPr lang="en-US" dirty="0" smtClean="0">
                <a:latin typeface="Franklin Gothic Heavy" pitchFamily="34" charset="0"/>
              </a:rPr>
              <a:t>Your Virtue</a:t>
            </a:r>
          </a:p>
          <a:p>
            <a:pPr lvl="1"/>
            <a:r>
              <a:rPr lang="en-US" dirty="0" smtClean="0">
                <a:latin typeface="Franklin Gothic Heavy" pitchFamily="34" charset="0"/>
              </a:rPr>
              <a:t>Your Good Name</a:t>
            </a:r>
            <a:endParaRPr lang="en-US" dirty="0">
              <a:latin typeface="Franklin Gothic Heavy" pitchFamily="34" charset="0"/>
            </a:endParaRPr>
          </a:p>
        </p:txBody>
      </p:sp>
    </p:spTree>
    <p:extLst>
      <p:ext uri="{BB962C8B-B14F-4D97-AF65-F5344CB8AC3E}">
        <p14:creationId xmlns:p14="http://schemas.microsoft.com/office/powerpoint/2010/main" val="35069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1)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FAITH</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685800" y="2133600"/>
            <a:ext cx="7924800" cy="3992563"/>
          </a:xfrm>
        </p:spPr>
        <p:txBody>
          <a:bodyPr>
            <a:normAutofit/>
          </a:bodyPr>
          <a:lstStyle/>
          <a:p>
            <a:pPr marL="0" indent="0">
              <a:buNone/>
            </a:pPr>
            <a:r>
              <a:rPr lang="en-US" sz="4400" dirty="0" smtClean="0"/>
              <a:t>“But someone will say, ‘You have faith, and I have works.’ Show me your faith without your works, and </a:t>
            </a:r>
            <a:r>
              <a:rPr lang="en-US" sz="4400" b="1" dirty="0" smtClean="0">
                <a:solidFill>
                  <a:srgbClr val="C00000"/>
                </a:solidFill>
              </a:rPr>
              <a:t>I will show you my faith by my works</a:t>
            </a:r>
            <a:r>
              <a:rPr lang="en-US" sz="4400" dirty="0" smtClean="0"/>
              <a:t>” (Jas. 2:18)</a:t>
            </a:r>
          </a:p>
        </p:txBody>
      </p:sp>
    </p:spTree>
    <p:extLst>
      <p:ext uri="{BB962C8B-B14F-4D97-AF65-F5344CB8AC3E}">
        <p14:creationId xmlns:p14="http://schemas.microsoft.com/office/powerpoint/2010/main" val="312332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1)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FAITH</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p:txBody>
          <a:bodyPr>
            <a:normAutofit/>
          </a:bodyPr>
          <a:lstStyle/>
          <a:p>
            <a:r>
              <a:rPr lang="en-US" dirty="0" smtClean="0"/>
              <a:t>The design is not something to be worn</a:t>
            </a:r>
          </a:p>
          <a:p>
            <a:r>
              <a:rPr lang="en-US" dirty="0" smtClean="0"/>
              <a:t>Inside</a:t>
            </a:r>
          </a:p>
          <a:p>
            <a:pPr lvl="1"/>
            <a:r>
              <a:rPr lang="en-US" b="1" dirty="0" smtClean="0"/>
              <a:t>Live by: </a:t>
            </a:r>
            <a:r>
              <a:rPr lang="en-US" dirty="0" smtClean="0"/>
              <a:t>“Behold the proud, His soul is not upright in him; But the just shall live by his faith” (Hab. 2:4)</a:t>
            </a:r>
          </a:p>
          <a:p>
            <a:pPr marL="0" indent="0">
              <a:buNone/>
            </a:pPr>
            <a:endParaRPr lang="en-US" dirty="0" smtClean="0"/>
          </a:p>
        </p:txBody>
      </p:sp>
    </p:spTree>
    <p:extLst>
      <p:ext uri="{BB962C8B-B14F-4D97-AF65-F5344CB8AC3E}">
        <p14:creationId xmlns:p14="http://schemas.microsoft.com/office/powerpoint/2010/main" val="25165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1)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FAITH</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533400" y="2133600"/>
            <a:ext cx="8153400" cy="4419600"/>
          </a:xfrm>
        </p:spPr>
        <p:txBody>
          <a:bodyPr>
            <a:normAutofit/>
          </a:bodyPr>
          <a:lstStyle/>
          <a:p>
            <a:r>
              <a:rPr lang="en-US" dirty="0" smtClean="0"/>
              <a:t>The design is not something to be worn</a:t>
            </a:r>
          </a:p>
          <a:p>
            <a:r>
              <a:rPr lang="en-US" dirty="0" smtClean="0"/>
              <a:t>Inside</a:t>
            </a:r>
          </a:p>
          <a:p>
            <a:pPr lvl="1"/>
            <a:r>
              <a:rPr lang="en-US" dirty="0" smtClean="0"/>
              <a:t>Live by</a:t>
            </a:r>
            <a:r>
              <a:rPr lang="en-US" dirty="0"/>
              <a:t> </a:t>
            </a:r>
            <a:r>
              <a:rPr lang="en-US" dirty="0" smtClean="0"/>
              <a:t>(Hab. 2: 4)</a:t>
            </a:r>
          </a:p>
          <a:p>
            <a:pPr lvl="1"/>
            <a:r>
              <a:rPr lang="en-US" b="1" dirty="0" smtClean="0"/>
              <a:t>Moved by</a:t>
            </a:r>
            <a:r>
              <a:rPr lang="en-US" dirty="0" smtClean="0"/>
              <a:t>: “By faith Noah, being divinely warned of things not yet seen, moved with godly fear, prepared an ark for the saving of his household, by which he condemned the world and became heir of the righteousness which is according to faith” (Heb. 11:7)</a:t>
            </a:r>
          </a:p>
          <a:p>
            <a:endParaRPr lang="en-US" dirty="0" smtClean="0"/>
          </a:p>
        </p:txBody>
      </p:sp>
    </p:spTree>
    <p:extLst>
      <p:ext uri="{BB962C8B-B14F-4D97-AF65-F5344CB8AC3E}">
        <p14:creationId xmlns:p14="http://schemas.microsoft.com/office/powerpoint/2010/main" val="20336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1)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FAITH</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533400" y="2133600"/>
            <a:ext cx="8153400" cy="4419600"/>
          </a:xfrm>
        </p:spPr>
        <p:txBody>
          <a:bodyPr>
            <a:normAutofit/>
          </a:bodyPr>
          <a:lstStyle/>
          <a:p>
            <a:r>
              <a:rPr lang="en-US" dirty="0" smtClean="0"/>
              <a:t>The design is not something to be worn</a:t>
            </a:r>
          </a:p>
          <a:p>
            <a:r>
              <a:rPr lang="en-US" dirty="0" smtClean="0"/>
              <a:t>Inside</a:t>
            </a:r>
          </a:p>
          <a:p>
            <a:pPr lvl="1"/>
            <a:r>
              <a:rPr lang="en-US" dirty="0" smtClean="0"/>
              <a:t>Live by</a:t>
            </a:r>
            <a:r>
              <a:rPr lang="en-US" dirty="0"/>
              <a:t> </a:t>
            </a:r>
            <a:r>
              <a:rPr lang="en-US" dirty="0" smtClean="0"/>
              <a:t>(Hab. 2: 4)</a:t>
            </a:r>
          </a:p>
          <a:p>
            <a:pPr lvl="1"/>
            <a:r>
              <a:rPr lang="en-US" dirty="0" smtClean="0"/>
              <a:t>Moved by (Heb. 11:7)</a:t>
            </a:r>
          </a:p>
          <a:p>
            <a:pPr lvl="1"/>
            <a:r>
              <a:rPr lang="en-US" b="1" dirty="0" smtClean="0"/>
              <a:t>Stand by: </a:t>
            </a:r>
            <a:r>
              <a:rPr lang="en-US" dirty="0" smtClean="0"/>
              <a:t>“Not that we have dominion over your faith, but are fellow workers for your joy; for by faith you stand” (2 Cor. 1:24)</a:t>
            </a:r>
          </a:p>
          <a:p>
            <a:endParaRPr lang="en-US" dirty="0" smtClean="0"/>
          </a:p>
        </p:txBody>
      </p:sp>
    </p:spTree>
    <p:extLst>
      <p:ext uri="{BB962C8B-B14F-4D97-AF65-F5344CB8AC3E}">
        <p14:creationId xmlns:p14="http://schemas.microsoft.com/office/powerpoint/2010/main" val="9565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1)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FAITH</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533400" y="2133600"/>
            <a:ext cx="8153400" cy="4419600"/>
          </a:xfrm>
        </p:spPr>
        <p:txBody>
          <a:bodyPr>
            <a:normAutofit/>
          </a:bodyPr>
          <a:lstStyle/>
          <a:p>
            <a:r>
              <a:rPr lang="en-US" dirty="0" smtClean="0"/>
              <a:t>The design is not something to be worn</a:t>
            </a:r>
          </a:p>
          <a:p>
            <a:r>
              <a:rPr lang="en-US" dirty="0" smtClean="0"/>
              <a:t>Inside</a:t>
            </a:r>
          </a:p>
          <a:p>
            <a:pPr lvl="1"/>
            <a:r>
              <a:rPr lang="en-US" dirty="0" smtClean="0"/>
              <a:t>Live by</a:t>
            </a:r>
            <a:r>
              <a:rPr lang="en-US" dirty="0"/>
              <a:t> </a:t>
            </a:r>
            <a:r>
              <a:rPr lang="en-US" dirty="0" smtClean="0"/>
              <a:t>(Hab. 2: 4)</a:t>
            </a:r>
          </a:p>
          <a:p>
            <a:pPr lvl="1"/>
            <a:r>
              <a:rPr lang="en-US" dirty="0" smtClean="0"/>
              <a:t>Moved by (Heb. 11:7)</a:t>
            </a:r>
          </a:p>
          <a:p>
            <a:pPr lvl="1"/>
            <a:r>
              <a:rPr lang="en-US" dirty="0" smtClean="0"/>
              <a:t>Stand by (2 Cor. 1:24)</a:t>
            </a:r>
          </a:p>
          <a:p>
            <a:pPr lvl="1"/>
            <a:r>
              <a:rPr lang="en-US" b="1" dirty="0" smtClean="0"/>
              <a:t>Walk by</a:t>
            </a:r>
            <a:r>
              <a:rPr lang="en-US" dirty="0" smtClean="0"/>
              <a:t>: “For we walk by faith, not by sight” </a:t>
            </a:r>
            <a:br>
              <a:rPr lang="en-US" dirty="0" smtClean="0"/>
            </a:br>
            <a:r>
              <a:rPr lang="en-US" dirty="0" smtClean="0"/>
              <a:t>(2 Cor. 5:7)</a:t>
            </a:r>
          </a:p>
          <a:p>
            <a:endParaRPr lang="en-US" dirty="0" smtClean="0"/>
          </a:p>
        </p:txBody>
      </p:sp>
    </p:spTree>
    <p:extLst>
      <p:ext uri="{BB962C8B-B14F-4D97-AF65-F5344CB8AC3E}">
        <p14:creationId xmlns:p14="http://schemas.microsoft.com/office/powerpoint/2010/main" val="39924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2</a:t>
            </a:r>
            <a:r>
              <a:rPr lang="en-US" dirty="0" smtClean="0">
                <a:solidFill>
                  <a:srgbClr val="C00000"/>
                </a:solidFill>
              </a:rPr>
              <a:t>)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VIRTUE</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685800" y="2133600"/>
            <a:ext cx="8001000" cy="4267200"/>
          </a:xfrm>
        </p:spPr>
        <p:txBody>
          <a:bodyPr>
            <a:normAutofit/>
          </a:bodyPr>
          <a:lstStyle/>
          <a:p>
            <a:pPr marL="0" indent="0">
              <a:buNone/>
            </a:pPr>
            <a:r>
              <a:rPr lang="en-US" sz="3600" dirty="0" smtClean="0"/>
              <a:t>“But also for this very reason, giving all diligence, </a:t>
            </a:r>
            <a:r>
              <a:rPr lang="en-US" sz="3600" b="1" dirty="0" smtClean="0">
                <a:solidFill>
                  <a:srgbClr val="C00000"/>
                </a:solidFill>
              </a:rPr>
              <a:t>add to your faith virtue</a:t>
            </a:r>
            <a:r>
              <a:rPr lang="en-US" sz="3600" dirty="0" smtClean="0"/>
              <a:t>, to virtue knowledge” (2 Pet. 1:5)</a:t>
            </a:r>
          </a:p>
          <a:p>
            <a:pPr lvl="1"/>
            <a:r>
              <a:rPr lang="en-US" dirty="0" smtClean="0"/>
              <a:t>What is virtue?</a:t>
            </a:r>
          </a:p>
          <a:p>
            <a:pPr lvl="1"/>
            <a:r>
              <a:rPr lang="en-US" dirty="0" smtClean="0"/>
              <a:t>What is the value of virtue?</a:t>
            </a:r>
          </a:p>
        </p:txBody>
      </p:sp>
    </p:spTree>
    <p:extLst>
      <p:ext uri="{BB962C8B-B14F-4D97-AF65-F5344CB8AC3E}">
        <p14:creationId xmlns:p14="http://schemas.microsoft.com/office/powerpoint/2010/main" val="3062324053"/>
      </p:ext>
    </p:extLst>
  </p:cSld>
  <p:clrMapOvr>
    <a:masterClrMapping/>
  </p:clrMapOvr>
  <mc:AlternateContent xmlns:mc="http://schemas.openxmlformats.org/markup-compatibility/2006" xmlns:p14="http://schemas.microsoft.com/office/powerpoint/2010/main">
    <mc:Choice Requires="p14">
      <p:transition spd="slow" p14:dur="20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2</a:t>
            </a:r>
            <a:r>
              <a:rPr lang="en-US" dirty="0" smtClean="0">
                <a:solidFill>
                  <a:srgbClr val="C00000"/>
                </a:solidFill>
              </a:rPr>
              <a:t>)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VIRTUE</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685800" y="2133600"/>
            <a:ext cx="8001000" cy="4267200"/>
          </a:xfrm>
        </p:spPr>
        <p:txBody>
          <a:bodyPr>
            <a:normAutofit lnSpcReduction="10000"/>
          </a:bodyPr>
          <a:lstStyle/>
          <a:p>
            <a:pPr marL="0" indent="0">
              <a:buNone/>
            </a:pPr>
            <a:r>
              <a:rPr lang="en-US" b="1" dirty="0" smtClean="0">
                <a:solidFill>
                  <a:srgbClr val="C00000"/>
                </a:solidFill>
              </a:rPr>
              <a:t>The Idea Expressed as:</a:t>
            </a:r>
          </a:p>
          <a:p>
            <a:r>
              <a:rPr lang="en-US" dirty="0" smtClean="0"/>
              <a:t>Manliness</a:t>
            </a:r>
          </a:p>
          <a:p>
            <a:r>
              <a:rPr lang="en-US" dirty="0" smtClean="0"/>
              <a:t>Valor</a:t>
            </a:r>
          </a:p>
          <a:p>
            <a:r>
              <a:rPr lang="en-US" dirty="0" smtClean="0"/>
              <a:t>Moral courage</a:t>
            </a:r>
          </a:p>
          <a:p>
            <a:r>
              <a:rPr lang="en-US" dirty="0" smtClean="0"/>
              <a:t>“</a:t>
            </a:r>
            <a:r>
              <a:rPr lang="en-US" dirty="0" smtClean="0">
                <a:solidFill>
                  <a:srgbClr val="C00000"/>
                </a:solidFill>
              </a:rPr>
              <a:t>a virtuous course </a:t>
            </a:r>
            <a:r>
              <a:rPr lang="en-US" dirty="0" smtClean="0"/>
              <a:t>of thought, feeling and action”</a:t>
            </a:r>
          </a:p>
          <a:p>
            <a:r>
              <a:rPr lang="en-US" dirty="0" smtClean="0"/>
              <a:t>“any particular moral excellence, as modesty, purity”</a:t>
            </a:r>
          </a:p>
        </p:txBody>
      </p:sp>
    </p:spTree>
    <p:extLst>
      <p:ext uri="{BB962C8B-B14F-4D97-AF65-F5344CB8AC3E}">
        <p14:creationId xmlns:p14="http://schemas.microsoft.com/office/powerpoint/2010/main" val="242977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2</a:t>
            </a:r>
            <a:r>
              <a:rPr lang="en-US" dirty="0" smtClean="0">
                <a:solidFill>
                  <a:srgbClr val="C00000"/>
                </a:solidFill>
              </a:rPr>
              <a:t>) </a:t>
            </a:r>
            <a:r>
              <a:rPr lang="en-US" sz="5400" dirty="0" smtClean="0">
                <a:solidFill>
                  <a:srgbClr val="C00000"/>
                </a:solidFill>
                <a:effectLst>
                  <a:outerShdw blurRad="38100" dist="38100" dir="2700000" algn="tl">
                    <a:srgbClr val="000000">
                      <a:alpha val="43137"/>
                    </a:srgbClr>
                  </a:outerShdw>
                </a:effectLst>
                <a:latin typeface="Franklin Gothic Heavy" pitchFamily="34" charset="0"/>
              </a:rPr>
              <a:t>VIRTUE</a:t>
            </a:r>
            <a:endParaRPr lang="en-US" dirty="0">
              <a:solidFill>
                <a:srgbClr val="C00000"/>
              </a:solidFill>
              <a:effectLst>
                <a:outerShdw blurRad="38100" dist="38100" dir="2700000" algn="tl">
                  <a:srgbClr val="000000">
                    <a:alpha val="43137"/>
                  </a:srgbClr>
                </a:outerShdw>
              </a:effectLst>
              <a:latin typeface="Franklin Gothic Heavy" pitchFamily="34" charset="0"/>
            </a:endParaRPr>
          </a:p>
        </p:txBody>
      </p:sp>
      <p:sp>
        <p:nvSpPr>
          <p:cNvPr id="4" name="Content Placeholder 3"/>
          <p:cNvSpPr>
            <a:spLocks noGrp="1"/>
          </p:cNvSpPr>
          <p:nvPr>
            <p:ph idx="1"/>
          </p:nvPr>
        </p:nvSpPr>
        <p:spPr>
          <a:xfrm>
            <a:off x="685800" y="2133600"/>
            <a:ext cx="8001000" cy="4267200"/>
          </a:xfrm>
        </p:spPr>
        <p:txBody>
          <a:bodyPr>
            <a:normAutofit/>
          </a:bodyPr>
          <a:lstStyle/>
          <a:p>
            <a:pPr marL="0" indent="0">
              <a:buNone/>
            </a:pPr>
            <a:r>
              <a:rPr lang="en-US" sz="3600" dirty="0" smtClean="0"/>
              <a:t>1 Peter 2:9, “But you are a chosen generation, a royal priesthood, a holy nation, His own special people, that you may proclaim the </a:t>
            </a:r>
            <a:r>
              <a:rPr lang="en-US" sz="3600" dirty="0" smtClean="0">
                <a:solidFill>
                  <a:srgbClr val="C00000"/>
                </a:solidFill>
              </a:rPr>
              <a:t>praises</a:t>
            </a:r>
            <a:r>
              <a:rPr lang="en-US" sz="3600" dirty="0" smtClean="0"/>
              <a:t> of Him who called you out of darkness into His marvelous light”</a:t>
            </a:r>
          </a:p>
        </p:txBody>
      </p:sp>
      <p:sp>
        <p:nvSpPr>
          <p:cNvPr id="5" name="Oval 4"/>
          <p:cNvSpPr/>
          <p:nvPr/>
        </p:nvSpPr>
        <p:spPr>
          <a:xfrm>
            <a:off x="4038600" y="3810000"/>
            <a:ext cx="1428281" cy="685800"/>
          </a:xfrm>
          <a:prstGeom prst="ellipse">
            <a:avLst/>
          </a:prstGeom>
          <a:no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360393" y="4495800"/>
            <a:ext cx="2212975" cy="1743075"/>
            <a:chOff x="4360393" y="4495800"/>
            <a:chExt cx="2212975" cy="1743075"/>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393" y="4953000"/>
              <a:ext cx="22129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stCxn id="5" idx="4"/>
            </p:cNvCxnSpPr>
            <p:nvPr/>
          </p:nvCxnSpPr>
          <p:spPr>
            <a:xfrm>
              <a:off x="4752741" y="4495800"/>
              <a:ext cx="581259"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05481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3026</TotalTime>
  <Words>810</Words>
  <Application>Microsoft Office PowerPoint</Application>
  <PresentationFormat>On-screen Show (4:3)</PresentationFormat>
  <Paragraphs>86</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Adobe Fan Heiti Std B</vt:lpstr>
      <vt:lpstr>Calibri</vt:lpstr>
      <vt:lpstr>Adobe Gothic Std B</vt:lpstr>
      <vt:lpstr>Franklin Gothic Heavy</vt:lpstr>
      <vt:lpstr>Office Theme</vt:lpstr>
      <vt:lpstr>1_Office Theme</vt:lpstr>
      <vt:lpstr>BACK To SCHOOL</vt:lpstr>
      <vt:lpstr>1) FAITH</vt:lpstr>
      <vt:lpstr>1) FAITH</vt:lpstr>
      <vt:lpstr>1) FAITH</vt:lpstr>
      <vt:lpstr>1) FAITH</vt:lpstr>
      <vt:lpstr>1) FAITH</vt:lpstr>
      <vt:lpstr>2) VIRTUE</vt:lpstr>
      <vt:lpstr>2) VIRTUE</vt:lpstr>
      <vt:lpstr>2) VIRTUE</vt:lpstr>
      <vt:lpstr>2) VIRTUE</vt:lpstr>
      <vt:lpstr>2) VIRTUE</vt:lpstr>
      <vt:lpstr>PowerPoint Presentation</vt:lpstr>
      <vt:lpstr>PowerPoint Presentation</vt:lpstr>
      <vt:lpstr>PowerPoint Presentation</vt:lpstr>
      <vt:lpstr>Concepts of Virtue</vt:lpstr>
      <vt:lpstr>3) GOOD NAME</vt:lpstr>
      <vt:lpstr>BACK TO SCHOOL</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43</cp:revision>
  <dcterms:created xsi:type="dcterms:W3CDTF">2013-08-26T05:16:21Z</dcterms:created>
  <dcterms:modified xsi:type="dcterms:W3CDTF">2013-09-02T19:43:34Z</dcterms:modified>
</cp:coreProperties>
</file>